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8D55D1E-A85B-421D-BC4C-85B999C91F2D}">
  <a:tblStyle styleId="{A8D55D1E-A85B-421D-BC4C-85B999C91F2D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3" d="100"/>
          <a:sy n="23" d="100"/>
        </p:scale>
        <p:origin x="16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3023242" y="12024360"/>
            <a:ext cx="18568032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3"/>
          </p:nvPr>
        </p:nvSpPr>
        <p:spPr>
          <a:xfrm>
            <a:off x="22219922" y="8069582"/>
            <a:ext cx="18659477" cy="3954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body" idx="4"/>
          </p:nvPr>
        </p:nvSpPr>
        <p:spPr>
          <a:xfrm>
            <a:off x="22219922" y="12024360"/>
            <a:ext cx="18659477" cy="17686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11502390" y="278131"/>
            <a:ext cx="20886422" cy="37856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22193250" y="10968991"/>
            <a:ext cx="27896822" cy="946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990852" y="1779270"/>
            <a:ext cx="27896822" cy="27843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ctrTitle"/>
          </p:nvPr>
        </p:nvSpPr>
        <p:spPr>
          <a:xfrm>
            <a:off x="3291840" y="5387342"/>
            <a:ext cx="37307519" cy="1146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5486400" y="17289781"/>
            <a:ext cx="32918401" cy="794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None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0"/>
              <a:buFont typeface="Calibri"/>
              <a:buNone/>
              <a:defRPr sz="28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1"/>
          </p:nvPr>
        </p:nvSpPr>
        <p:spPr>
          <a:xfrm>
            <a:off x="2994662" y="22029430"/>
            <a:ext cx="37856160" cy="72008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9600"/>
              <a:buFont typeface="Arial"/>
              <a:buNone/>
              <a:defRPr sz="9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8640"/>
              <a:buFont typeface="Arial"/>
              <a:buNone/>
              <a:defRPr sz="864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rgbClr val="888888"/>
              </a:buClr>
              <a:buSzPts val="7680"/>
              <a:buFont typeface="Arial"/>
              <a:buNone/>
              <a:defRPr sz="768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22219920" y="8763000"/>
            <a:ext cx="18653759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20396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Char char="•"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108204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96012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8382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Calibri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8659477" y="4739647"/>
            <a:ext cx="22219920" cy="233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5360"/>
              <a:buFont typeface="Arial"/>
              <a:buNone/>
              <a:defRPr sz="153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None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None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023237" y="9875520"/>
            <a:ext cx="14156054" cy="1829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7680"/>
              <a:buFont typeface="Arial"/>
              <a:buNone/>
              <a:defRPr sz="768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6720"/>
              <a:buFont typeface="Arial"/>
              <a:buNone/>
              <a:defRPr sz="671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5760"/>
              <a:buFont typeface="Arial"/>
              <a:buNone/>
              <a:defRPr sz="57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120"/>
              <a:buFont typeface="Calibri"/>
              <a:buNone/>
              <a:defRPr sz="211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108204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chemeClr val="dk1"/>
              </a:buClr>
              <a:buSzPts val="13440"/>
              <a:buFont typeface="Arial"/>
              <a:buChar char="•"/>
              <a:defRPr sz="13439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96012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11520"/>
              <a:buFont typeface="Arial"/>
              <a:buChar char="•"/>
              <a:defRPr sz="1152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83820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•"/>
              <a:defRPr sz="9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777239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777240" algn="l" rtl="0">
              <a:lnSpc>
                <a:spcPct val="90000"/>
              </a:lnSpc>
              <a:spcBef>
                <a:spcPts val="2400"/>
              </a:spcBef>
              <a:spcAft>
                <a:spcPts val="0"/>
              </a:spcAft>
              <a:buClr>
                <a:schemeClr val="dk1"/>
              </a:buClr>
              <a:buSzPts val="8640"/>
              <a:buFont typeface="Arial"/>
              <a:buChar char="•"/>
              <a:defRPr sz="864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14538959" y="30510488"/>
            <a:ext cx="1481328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30998159" y="30510488"/>
            <a:ext cx="987552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760"/>
              <a:buFont typeface="Arial"/>
              <a:buNone/>
              <a:defRPr sz="576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1EFD8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/>
        </p:nvSpPr>
        <p:spPr>
          <a:xfrm>
            <a:off x="727800" y="5394950"/>
            <a:ext cx="13885200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Goal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30012650" y="11851713"/>
            <a:ext cx="13251901" cy="849368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●"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Lamkang belongs to the Central Chin subgroup of SCTB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●"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Lamkang forms a separate branch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5933420" marR="0" lvl="7" indent="-565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"/>
              <a:buFont typeface="Noto Sans Symbols"/>
              <a:buNone/>
            </a:pPr>
            <a:endParaRPr sz="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5260175" y="17474279"/>
            <a:ext cx="14157000" cy="1479437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Clusters: homorganic assimilation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Sonorants: retention</a:t>
            </a: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6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Obstruents</a:t>
            </a: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merger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580300" y="26136425"/>
            <a:ext cx="13885200" cy="1503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</a:pPr>
            <a:r>
              <a:rPr lang="en-US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PTB *s-/*sy- &gt; PSCTB *th-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</a:pPr>
            <a:r>
              <a:rPr lang="en-US" sz="5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Verb stem alternation</a:t>
            </a:r>
            <a:endParaRPr sz="5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829500" y="10767197"/>
            <a:ext cx="13722899" cy="3820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480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NSF-funded project to create a lexical database of Lamkang </a:t>
            </a:r>
            <a:r>
              <a:rPr lang="en-US" sz="5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(#1160640)</a:t>
            </a:r>
            <a:endParaRPr sz="5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Development of orthography in progress</a:t>
            </a:r>
            <a:endParaRPr sz="5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Char char="●"/>
            </a:pPr>
            <a:r>
              <a:rPr lang="en-US" sz="5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Word lists based on published materials and discussions with speakers</a:t>
            </a:r>
            <a:endParaRPr sz="52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1"/>
          </p:nvPr>
        </p:nvSpPr>
        <p:spPr>
          <a:xfrm>
            <a:off x="806050" y="6802627"/>
            <a:ext cx="13793700" cy="2189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520"/>
              <a:buNone/>
            </a:pPr>
            <a:r>
              <a:rPr lang="en-US" sz="5000" b="0" dirty="0">
                <a:latin typeface="Arial"/>
                <a:ea typeface="Arial"/>
                <a:cs typeface="Arial"/>
                <a:sym typeface="Arial"/>
              </a:rPr>
              <a:t>Find which subgroup of South-Central Tibeto-Burman (SCTB) Lamkang belongs to using the comparative method</a:t>
            </a:r>
            <a:endParaRPr sz="5000" b="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0" y="-2343"/>
            <a:ext cx="43845600" cy="46473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Reanalyzing South-Central </a:t>
            </a:r>
            <a:r>
              <a:rPr lang="en-US" sz="76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Tibeto</a:t>
            </a:r>
            <a:r>
              <a:rPr lang="en-US" sz="7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-Burman’s Internal Structure: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7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from Lamkang</a:t>
            </a:r>
            <a:endParaRPr sz="7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6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Mary Burke | University of North Texas | Mary.Burke@unt.edu</a:t>
            </a:r>
            <a:endParaRPr sz="66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727800" y="9265362"/>
            <a:ext cx="13793700" cy="12285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About the Lamkang Project</a:t>
            </a: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553950" y="24856025"/>
            <a:ext cx="13885200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for SCTB</a:t>
            </a: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15286650" y="16140250"/>
            <a:ext cx="14112599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Sound Correspondences</a:t>
            </a: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3"/>
          <p:cNvSpPr txBox="1"/>
          <p:nvPr/>
        </p:nvSpPr>
        <p:spPr>
          <a:xfrm>
            <a:off x="30120250" y="6821525"/>
            <a:ext cx="13067100" cy="287111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●"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homorganic assimilation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●"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retention of PSCTB *y-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Arial"/>
              <a:buChar char="●"/>
            </a:pPr>
            <a:r>
              <a:rPr lang="en-US" sz="6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merger of PTB *s-/*t- &gt; Lamkang d-</a:t>
            </a:r>
            <a:endParaRPr sz="6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3"/>
          <p:cNvSpPr txBox="1"/>
          <p:nvPr/>
        </p:nvSpPr>
        <p:spPr>
          <a:xfrm>
            <a:off x="30046375" y="27296238"/>
            <a:ext cx="13479474" cy="49722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Char char="●"/>
            </a:pPr>
            <a:r>
              <a:rPr lang="en-US" sz="43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VanBik, K. (2009). Proto-Kuki-Chin: a reconstructed ancestor of the Kuki-Chin languages. Berkeley, CA: Sino-Tibetan Etymological Dictionary and Thesaurus Project, Dept. of Linguistics research unit in Univ. of California, Berkeley.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Char char="●"/>
            </a:pPr>
            <a:r>
              <a:rPr lang="en-US"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Peterson, D. A. (2017). On Kuki-Chin Subgrouping. In </a:t>
            </a:r>
            <a:r>
              <a:rPr lang="en-US" sz="4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Sociohistorical Linguistics in Southeast Asia </a:t>
            </a:r>
            <a:r>
              <a:rPr lang="en-US" sz="4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(pp. 189-209). BRILL.</a:t>
            </a:r>
            <a:endParaRPr sz="43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3"/>
          <p:cNvSpPr txBox="1"/>
          <p:nvPr/>
        </p:nvSpPr>
        <p:spPr>
          <a:xfrm>
            <a:off x="30120250" y="5368325"/>
            <a:ext cx="13122050" cy="1015725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en-US" sz="6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Findings</a:t>
            </a:r>
            <a:endParaRPr sz="6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3"/>
          <p:cNvSpPr txBox="1"/>
          <p:nvPr/>
        </p:nvSpPr>
        <p:spPr>
          <a:xfrm>
            <a:off x="15232200" y="6821513"/>
            <a:ext cx="14112599" cy="8837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3"/>
          <p:cNvSpPr txBox="1"/>
          <p:nvPr/>
        </p:nvSpPr>
        <p:spPr>
          <a:xfrm>
            <a:off x="30046375" y="22123225"/>
            <a:ext cx="13250575" cy="33656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Char char="●"/>
            </a:pPr>
            <a:r>
              <a:rPr lang="en-US" sz="5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investigate Lamkang final consonants</a:t>
            </a:r>
            <a:endParaRPr sz="5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Char char="●"/>
            </a:pPr>
            <a: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re-assess </a:t>
            </a:r>
            <a:r>
              <a:rPr lang="en-US" sz="5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VanBik’s</a:t>
            </a:r>
            <a: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SCTB subgrouping</a:t>
            </a:r>
            <a:endParaRPr sz="5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00"/>
              <a:buFont typeface="Arial"/>
              <a:buChar char="●"/>
            </a:pPr>
            <a:r>
              <a:rPr lang="en-US" sz="5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access data from other SCTB languages</a:t>
            </a:r>
            <a:endParaRPr sz="5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3"/>
          <p:cNvSpPr txBox="1"/>
          <p:nvPr/>
        </p:nvSpPr>
        <p:spPr>
          <a:xfrm>
            <a:off x="29996846" y="10325603"/>
            <a:ext cx="13251901" cy="1130685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200"/>
              <a:buFont typeface="Arial"/>
              <a:buNone/>
            </a:pPr>
            <a:r>
              <a:rPr lang="en-US" sz="6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Conclusions</a:t>
            </a:r>
            <a:endParaRPr sz="6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/>
          <p:nvPr/>
        </p:nvSpPr>
        <p:spPr>
          <a:xfrm>
            <a:off x="30030575" y="20712000"/>
            <a:ext cx="13345525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Future Research</a:t>
            </a: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841450" y="14891189"/>
            <a:ext cx="13722899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About Lamkang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0012650" y="25884669"/>
            <a:ext cx="13371951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Selected Resources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15324600" y="5368250"/>
            <a:ext cx="13885200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Previous SCTB Subgroupings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 rotWithShape="1">
          <a:blip r:embed="rId3">
            <a:alphaModFix/>
          </a:blip>
          <a:srcRect l="9329"/>
          <a:stretch/>
        </p:blipFill>
        <p:spPr>
          <a:xfrm>
            <a:off x="727800" y="16151575"/>
            <a:ext cx="4623825" cy="58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3"/>
          <p:cNvSpPr/>
          <p:nvPr/>
        </p:nvSpPr>
        <p:spPr>
          <a:xfrm>
            <a:off x="4229100" y="17942763"/>
            <a:ext cx="960120" cy="1168198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11500" y="83150"/>
            <a:ext cx="4453049" cy="4476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8" name="Google Shape;108;p13"/>
          <p:cNvGraphicFramePr/>
          <p:nvPr>
            <p:extLst>
              <p:ext uri="{D42A27DB-BD31-4B8C-83A1-F6EECF244321}">
                <p14:modId xmlns:p14="http://schemas.microsoft.com/office/powerpoint/2010/main" val="941354468"/>
              </p:ext>
            </p:extLst>
          </p:nvPr>
        </p:nvGraphicFramePr>
        <p:xfrm>
          <a:off x="15224760" y="18749513"/>
          <a:ext cx="14131489" cy="4034100"/>
        </p:xfrm>
        <a:graphic>
          <a:graphicData uri="http://schemas.openxmlformats.org/drawingml/2006/table">
            <a:tbl>
              <a:tblPr>
                <a:noFill/>
                <a:tableStyleId>{A8D55D1E-A85B-421D-BC4C-85B999C91F2D}</a:tableStyleId>
              </a:tblPr>
              <a:tblGrid>
                <a:gridCol w="19793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51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87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72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50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75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3653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6698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63765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00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PTB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*pl-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*p</a:t>
                      </a:r>
                      <a:r>
                        <a:rPr lang="en-US" sz="4000" u="none" strike="noStrike" cap="none" baseline="30000"/>
                        <a:t>w</a:t>
                      </a:r>
                      <a:r>
                        <a:rPr lang="en-US" sz="4000" u="none" strike="noStrike" cap="none"/>
                        <a:t>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*pr-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*bl-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*br-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*dz-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*gl-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*kl-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*kr-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PSCTB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*w-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</a:t>
                      </a: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ɗ-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*hl-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*khl-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*k(h)r-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PCC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*thl-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*t(h)r-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LMK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v-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pr-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ʈ-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t(h)l-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</a:rPr>
                        <a:t>ʈ(h)-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9" name="Google Shape;109;p13"/>
          <p:cNvGraphicFramePr/>
          <p:nvPr>
            <p:extLst>
              <p:ext uri="{D42A27DB-BD31-4B8C-83A1-F6EECF244321}">
                <p14:modId xmlns:p14="http://schemas.microsoft.com/office/powerpoint/2010/main" val="2190215037"/>
              </p:ext>
            </p:extLst>
          </p:nvPr>
        </p:nvGraphicFramePr>
        <p:xfrm>
          <a:off x="15286650" y="28720388"/>
          <a:ext cx="14090603" cy="3548100"/>
        </p:xfrm>
        <a:graphic>
          <a:graphicData uri="http://schemas.openxmlformats.org/drawingml/2006/table">
            <a:tbl>
              <a:tblPr>
                <a:noFill/>
                <a:tableStyleId>{A8D55D1E-A85B-421D-BC4C-85B999C91F2D}</a:tableStyleId>
              </a:tblPr>
              <a:tblGrid>
                <a:gridCol w="197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1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81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9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51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09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5205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463161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89416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182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PTB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*p-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*b-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*t-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*d-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*s-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*z-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*k-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*g-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*h-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2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PSCTB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*p-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</a:t>
                      </a: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ɓ</a:t>
                      </a:r>
                      <a:r>
                        <a:rPr lang="en-US" sz="4000" u="none" strike="noStrike" cap="none"/>
                        <a:t>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*t-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--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*th-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</a:t>
                      </a: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θ-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*kh-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*k-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*h-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7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LMK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p-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b-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d-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--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d-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ts-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kh-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k-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</a:rPr>
                        <a:t>h-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0" name="Google Shape;110;p13"/>
          <p:cNvGraphicFramePr/>
          <p:nvPr>
            <p:extLst>
              <p:ext uri="{D42A27DB-BD31-4B8C-83A1-F6EECF244321}">
                <p14:modId xmlns:p14="http://schemas.microsoft.com/office/powerpoint/2010/main" val="561979561"/>
              </p:ext>
            </p:extLst>
          </p:nvPr>
        </p:nvGraphicFramePr>
        <p:xfrm>
          <a:off x="15260175" y="24084527"/>
          <a:ext cx="14190376" cy="3211725"/>
        </p:xfrm>
        <a:graphic>
          <a:graphicData uri="http://schemas.openxmlformats.org/drawingml/2006/table">
            <a:tbl>
              <a:tblPr>
                <a:noFill/>
                <a:tableStyleId>{A8D55D1E-A85B-421D-BC4C-85B999C91F2D}</a:tableStyleId>
              </a:tblPr>
              <a:tblGrid>
                <a:gridCol w="189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8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05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22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15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61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8618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2130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07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PTB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*m-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*w-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*n-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*l-</a:t>
                      </a:r>
                      <a:endParaRPr sz="4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*y-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</a:t>
                      </a: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ŋ</a:t>
                      </a:r>
                      <a:r>
                        <a:rPr lang="en-US" sz="4000" u="none" strike="noStrike" cap="none"/>
                        <a:t>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PSCTB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*m-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</a:t>
                      </a: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w</a:t>
                      </a:r>
                      <a:r>
                        <a:rPr lang="en-US" sz="4000" u="none" strike="noStrike" cap="none"/>
                        <a:t>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*n-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*l-</a:t>
                      </a:r>
                      <a:endParaRPr sz="4000" u="none" strike="noStrike" cap="none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*r-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*y-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*</a:t>
                      </a: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ŋ-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05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LMK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/>
                        <a:t>m-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v-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n-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>
                          <a:solidFill>
                            <a:schemeClr val="dk1"/>
                          </a:solidFill>
                        </a:rPr>
                        <a:t>l-</a:t>
                      </a:r>
                      <a:endParaRPr sz="40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r-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/>
                        <a:t>y-</a:t>
                      </a:r>
                      <a:endParaRPr sz="4000" u="none" strike="noStrike" cap="none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4000"/>
                        <a:buFont typeface="Arial"/>
                        <a:buNone/>
                      </a:pPr>
                      <a:r>
                        <a:rPr lang="en-US" sz="4000" u="none" strike="noStrike" cap="none" dirty="0">
                          <a:solidFill>
                            <a:schemeClr val="dk1"/>
                          </a:solidFill>
                        </a:rPr>
                        <a:t>ŋ-</a:t>
                      </a:r>
                      <a:endParaRPr sz="4000" u="none" strike="noStrike" cap="none" dirty="0"/>
                    </a:p>
                  </a:txBody>
                  <a:tcPr marL="91425" marR="91425" marT="91425" marB="91425">
                    <a:lnL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Google Shape;111;p13"/>
          <p:cNvSpPr txBox="1"/>
          <p:nvPr/>
        </p:nvSpPr>
        <p:spPr>
          <a:xfrm>
            <a:off x="561650" y="28045125"/>
            <a:ext cx="13885200" cy="101580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Evidence for Central Chin</a:t>
            </a:r>
            <a:endParaRPr sz="6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562600" y="29299425"/>
            <a:ext cx="13885200" cy="296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Homorganic assimilation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46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○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PSCTB *</a:t>
            </a:r>
            <a:r>
              <a:rPr lang="en-US" sz="5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khl</a:t>
            </a: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&gt; PCC *</a:t>
            </a:r>
            <a:r>
              <a:rPr lang="en-US" sz="50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thl</a:t>
            </a: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546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○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PSCTB *k(h)r- &gt; PCC *t(h)r-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Char char="●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PSCTB *y- &gt; PCC *z-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Google Shape;113;p13"/>
          <p:cNvPicPr preferRelativeResize="0"/>
          <p:nvPr/>
        </p:nvPicPr>
        <p:blipFill rotWithShape="1">
          <a:blip r:embed="rId5">
            <a:alphaModFix/>
          </a:blip>
          <a:srcRect l="26568" t="16447" r="8025" b="9362"/>
          <a:stretch/>
        </p:blipFill>
        <p:spPr>
          <a:xfrm>
            <a:off x="5368200" y="16151575"/>
            <a:ext cx="4216399" cy="58539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3"/>
          <p:cNvSpPr/>
          <p:nvPr/>
        </p:nvSpPr>
        <p:spPr>
          <a:xfrm>
            <a:off x="6897700" y="18679888"/>
            <a:ext cx="2416800" cy="184530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/>
          <p:nvPr/>
        </p:nvSpPr>
        <p:spPr>
          <a:xfrm>
            <a:off x="9601174" y="16215300"/>
            <a:ext cx="4872151" cy="5853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●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Tibeto-Burman 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●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South-Central Tibeto-Burman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●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10,000 speakers</a:t>
            </a:r>
            <a:endParaRPr sz="5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●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SOV</a:t>
            </a:r>
            <a:endParaRPr dirty="0"/>
          </a:p>
          <a:p>
            <a:pPr marL="457200" marR="0"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900"/>
              <a:buFont typeface="Arial"/>
              <a:buChar char="●"/>
            </a:pPr>
            <a:r>
              <a:rPr lang="en-US" sz="50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agglutinative</a:t>
            </a:r>
            <a:endParaRPr dirty="0"/>
          </a:p>
        </p:txBody>
      </p:sp>
      <p:pic>
        <p:nvPicPr>
          <p:cNvPr id="116" name="Google Shape;116;p13"/>
          <p:cNvPicPr preferRelativeResize="0"/>
          <p:nvPr/>
        </p:nvPicPr>
        <p:blipFill rotWithShape="1">
          <a:blip r:embed="rId6">
            <a:alphaModFix/>
          </a:blip>
          <a:srcRect l="32490" t="42330" r="26330" b="40071"/>
          <a:stretch/>
        </p:blipFill>
        <p:spPr>
          <a:xfrm>
            <a:off x="15337913" y="7733298"/>
            <a:ext cx="13764787" cy="37229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3"/>
          <p:cNvSpPr txBox="1"/>
          <p:nvPr/>
        </p:nvSpPr>
        <p:spPr>
          <a:xfrm>
            <a:off x="594250" y="22410575"/>
            <a:ext cx="13885200" cy="2066450"/>
          </a:xfrm>
          <a:prstGeom prst="rect">
            <a:avLst/>
          </a:prstGeom>
          <a:solidFill>
            <a:srgbClr val="006C31"/>
          </a:solidFill>
          <a:ln w="127000" cap="flat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en-US" sz="6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Hypothesis</a:t>
            </a:r>
            <a:r>
              <a:rPr lang="en-US" sz="6000" b="1" i="0" u="none" strike="noStrike" cap="none" dirty="0">
                <a:solidFill>
                  <a:schemeClr val="lt1"/>
                </a:solidFill>
                <a:highlight>
                  <a:srgbClr val="006C31"/>
                </a:highlight>
                <a:latin typeface="Arial"/>
                <a:ea typeface="Arial"/>
                <a:cs typeface="Arial"/>
                <a:sym typeface="Arial"/>
              </a:rPr>
              <a:t>: Lamkang belongs to the Central Chin subgroup of SCTB</a:t>
            </a:r>
            <a:endParaRPr sz="6000" b="1" i="0" u="none" strike="noStrike" cap="none" dirty="0">
              <a:solidFill>
                <a:schemeClr val="lt1"/>
              </a:solidFill>
              <a:highlight>
                <a:srgbClr val="006C3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8" name="Google Shape;118;p13"/>
          <p:cNvCxnSpPr/>
          <p:nvPr/>
        </p:nvCxnSpPr>
        <p:spPr>
          <a:xfrm rot="10800000" flipH="1">
            <a:off x="15187800" y="11549375"/>
            <a:ext cx="14157000" cy="86100"/>
          </a:xfrm>
          <a:prstGeom prst="straightConnector1">
            <a:avLst/>
          </a:prstGeom>
          <a:noFill/>
          <a:ln w="76200" cap="flat" cmpd="sng">
            <a:solidFill>
              <a:srgbClr val="006C3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9" name="Google Shape;119;p13"/>
          <p:cNvPicPr preferRelativeResize="0"/>
          <p:nvPr/>
        </p:nvPicPr>
        <p:blipFill rotWithShape="1">
          <a:blip r:embed="rId7">
            <a:alphaModFix/>
          </a:blip>
          <a:srcRect l="33071" t="47562" r="34284" b="36852"/>
          <a:stretch/>
        </p:blipFill>
        <p:spPr>
          <a:xfrm>
            <a:off x="30101559" y="15231910"/>
            <a:ext cx="13113461" cy="5084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3"/>
          <p:cNvPicPr preferRelativeResize="0"/>
          <p:nvPr/>
        </p:nvPicPr>
        <p:blipFill rotWithShape="1">
          <a:blip r:embed="rId8">
            <a:alphaModFix/>
          </a:blip>
          <a:srcRect l="19449" t="44043" r="33816" b="40371"/>
          <a:stretch/>
        </p:blipFill>
        <p:spPr>
          <a:xfrm>
            <a:off x="15337913" y="12800401"/>
            <a:ext cx="13871888" cy="26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3"/>
          <p:cNvSpPr txBox="1"/>
          <p:nvPr/>
        </p:nvSpPr>
        <p:spPr>
          <a:xfrm>
            <a:off x="15286650" y="6930503"/>
            <a:ext cx="928785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Center-Periphery (VanBik, 2009)</a:t>
            </a:r>
            <a:endParaRPr/>
          </a:p>
        </p:txBody>
      </p:sp>
      <p:sp>
        <p:nvSpPr>
          <p:cNvPr id="122" name="Google Shape;122;p13"/>
          <p:cNvSpPr txBox="1"/>
          <p:nvPr/>
        </p:nvSpPr>
        <p:spPr>
          <a:xfrm>
            <a:off x="15269331" y="11769331"/>
            <a:ext cx="14086893" cy="757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Geography-Based (Linguistic Survey of India)</a:t>
            </a: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3B20B3-8AD8-49D9-9DF5-ED1D7D9908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800" y="449128"/>
            <a:ext cx="5602560" cy="35185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420</Words>
  <Application>Microsoft Office PowerPoint</Application>
  <PresentationFormat>Custom</PresentationFormat>
  <Paragraphs>175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Noto Sans Symbols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Burke</dc:creator>
  <cp:lastModifiedBy>Robinson, Melissa</cp:lastModifiedBy>
  <cp:revision>8</cp:revision>
  <dcterms:modified xsi:type="dcterms:W3CDTF">2019-01-04T17:55:28Z</dcterms:modified>
</cp:coreProperties>
</file>